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1" r:id="rId4"/>
    <p:sldId id="268" r:id="rId5"/>
    <p:sldId id="274" r:id="rId6"/>
    <p:sldId id="272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embeddedFontLst>
    <p:embeddedFont>
      <p:font typeface="Besmellah 1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9B3"/>
    <a:srgbClr val="333F50"/>
    <a:srgbClr val="425166"/>
    <a:srgbClr val="70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42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27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10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8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134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90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749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1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99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09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53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BB9B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AAE0-D712-44A4-A295-EC205561343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5AED-8DC5-4838-84C6-11736826F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>
            <a:off x="7714890" y="0"/>
            <a:ext cx="4477110" cy="6858002"/>
            <a:chOff x="0" y="-2"/>
            <a:chExt cx="6452558" cy="6858002"/>
          </a:xfrm>
        </p:grpSpPr>
        <p:sp>
          <p:nvSpPr>
            <p:cNvPr id="5" name="Rectangle 1"/>
            <p:cNvSpPr/>
            <p:nvPr/>
          </p:nvSpPr>
          <p:spPr>
            <a:xfrm>
              <a:off x="1647645" y="-2"/>
              <a:ext cx="4804913" cy="6858000"/>
            </a:xfrm>
            <a:custGeom>
              <a:avLst/>
              <a:gdLst>
                <a:gd name="connsiteX0" fmla="*/ 0 w 4804913"/>
                <a:gd name="connsiteY0" fmla="*/ 0 h 6858000"/>
                <a:gd name="connsiteX1" fmla="*/ 4804913 w 4804913"/>
                <a:gd name="connsiteY1" fmla="*/ 0 h 6858000"/>
                <a:gd name="connsiteX2" fmla="*/ 4804913 w 4804913"/>
                <a:gd name="connsiteY2" fmla="*/ 6858000 h 6858000"/>
                <a:gd name="connsiteX3" fmla="*/ 0 w 4804913"/>
                <a:gd name="connsiteY3" fmla="*/ 6858000 h 6858000"/>
                <a:gd name="connsiteX4" fmla="*/ 0 w 4804913"/>
                <a:gd name="connsiteY4" fmla="*/ 0 h 6858000"/>
                <a:gd name="connsiteX0" fmla="*/ 0 w 4804913"/>
                <a:gd name="connsiteY0" fmla="*/ 0 h 6858000"/>
                <a:gd name="connsiteX1" fmla="*/ 1319842 w 4804913"/>
                <a:gd name="connsiteY1" fmla="*/ 0 h 6858000"/>
                <a:gd name="connsiteX2" fmla="*/ 4804913 w 4804913"/>
                <a:gd name="connsiteY2" fmla="*/ 6858000 h 6858000"/>
                <a:gd name="connsiteX3" fmla="*/ 0 w 4804913"/>
                <a:gd name="connsiteY3" fmla="*/ 6858000 h 6858000"/>
                <a:gd name="connsiteX4" fmla="*/ 0 w 4804913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4913" h="6858000">
                  <a:moveTo>
                    <a:pt x="0" y="0"/>
                  </a:moveTo>
                  <a:lnTo>
                    <a:pt x="1319842" y="0"/>
                  </a:lnTo>
                  <a:lnTo>
                    <a:pt x="480491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0" y="-2"/>
              <a:ext cx="5796951" cy="6426680"/>
            </a:xfrm>
            <a:prstGeom prst="triangle">
              <a:avLst>
                <a:gd name="adj" fmla="val 30842"/>
              </a:avLst>
            </a:prstGeom>
            <a:solidFill>
              <a:srgbClr val="3BB9B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"/>
            <p:cNvSpPr/>
            <p:nvPr/>
          </p:nvSpPr>
          <p:spPr>
            <a:xfrm>
              <a:off x="0" y="0"/>
              <a:ext cx="4804913" cy="6858000"/>
            </a:xfrm>
            <a:custGeom>
              <a:avLst/>
              <a:gdLst>
                <a:gd name="connsiteX0" fmla="*/ 0 w 4804913"/>
                <a:gd name="connsiteY0" fmla="*/ 0 h 6858000"/>
                <a:gd name="connsiteX1" fmla="*/ 4804913 w 4804913"/>
                <a:gd name="connsiteY1" fmla="*/ 0 h 6858000"/>
                <a:gd name="connsiteX2" fmla="*/ 4804913 w 4804913"/>
                <a:gd name="connsiteY2" fmla="*/ 6858000 h 6858000"/>
                <a:gd name="connsiteX3" fmla="*/ 0 w 4804913"/>
                <a:gd name="connsiteY3" fmla="*/ 6858000 h 6858000"/>
                <a:gd name="connsiteX4" fmla="*/ 0 w 4804913"/>
                <a:gd name="connsiteY4" fmla="*/ 0 h 6858000"/>
                <a:gd name="connsiteX0" fmla="*/ 0 w 4804913"/>
                <a:gd name="connsiteY0" fmla="*/ 0 h 6858000"/>
                <a:gd name="connsiteX1" fmla="*/ 1319842 w 4804913"/>
                <a:gd name="connsiteY1" fmla="*/ 0 h 6858000"/>
                <a:gd name="connsiteX2" fmla="*/ 4804913 w 4804913"/>
                <a:gd name="connsiteY2" fmla="*/ 6858000 h 6858000"/>
                <a:gd name="connsiteX3" fmla="*/ 0 w 4804913"/>
                <a:gd name="connsiteY3" fmla="*/ 6858000 h 6858000"/>
                <a:gd name="connsiteX4" fmla="*/ 0 w 4804913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4913" h="6858000">
                  <a:moveTo>
                    <a:pt x="0" y="0"/>
                  </a:moveTo>
                  <a:lnTo>
                    <a:pt x="1319842" y="0"/>
                  </a:lnTo>
                  <a:lnTo>
                    <a:pt x="480491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195759" y="2838093"/>
            <a:ext cx="543464" cy="1190445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773065" y="4028538"/>
            <a:ext cx="966158" cy="2714363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822859" y="2838093"/>
            <a:ext cx="5178099" cy="4271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en-US" sz="41300" dirty="0">
                <a:solidFill>
                  <a:srgbClr val="333F50">
                    <a:alpha val="20000"/>
                  </a:srgbClr>
                </a:solidFill>
                <a:latin typeface="Besmellah 1" pitchFamily="2" charset="0"/>
                <a:cs typeface="IRANSans(FaNum)" panose="02040503050201020203" pitchFamily="18" charset="-78"/>
              </a:rPr>
              <a:t>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09811" y="1714589"/>
            <a:ext cx="6380673" cy="5293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en-US" sz="41300" dirty="0">
                <a:solidFill>
                  <a:srgbClr val="333F50"/>
                </a:solidFill>
                <a:latin typeface="Besmellah 1" pitchFamily="2" charset="0"/>
                <a:cs typeface="IRANSans(FaNum)" panose="02040503050201020203" pitchFamily="18" charset="-78"/>
              </a:rPr>
              <a:t>s</a:t>
            </a:r>
          </a:p>
        </p:txBody>
      </p:sp>
      <p:sp>
        <p:nvSpPr>
          <p:cNvPr id="21" name="Rectangle 1"/>
          <p:cNvSpPr/>
          <p:nvPr/>
        </p:nvSpPr>
        <p:spPr>
          <a:xfrm>
            <a:off x="-319312" y="0"/>
            <a:ext cx="1279348" cy="6858000"/>
          </a:xfrm>
          <a:custGeom>
            <a:avLst/>
            <a:gdLst>
              <a:gd name="connsiteX0" fmla="*/ 0 w 4804913"/>
              <a:gd name="connsiteY0" fmla="*/ 0 h 6858000"/>
              <a:gd name="connsiteX1" fmla="*/ 4804913 w 4804913"/>
              <a:gd name="connsiteY1" fmla="*/ 0 h 6858000"/>
              <a:gd name="connsiteX2" fmla="*/ 4804913 w 4804913"/>
              <a:gd name="connsiteY2" fmla="*/ 6858000 h 6858000"/>
              <a:gd name="connsiteX3" fmla="*/ 0 w 4804913"/>
              <a:gd name="connsiteY3" fmla="*/ 6858000 h 6858000"/>
              <a:gd name="connsiteX4" fmla="*/ 0 w 4804913"/>
              <a:gd name="connsiteY4" fmla="*/ 0 h 6858000"/>
              <a:gd name="connsiteX0" fmla="*/ 0 w 4804913"/>
              <a:gd name="connsiteY0" fmla="*/ 0 h 6858000"/>
              <a:gd name="connsiteX1" fmla="*/ 1319842 w 4804913"/>
              <a:gd name="connsiteY1" fmla="*/ 0 h 6858000"/>
              <a:gd name="connsiteX2" fmla="*/ 4804913 w 4804913"/>
              <a:gd name="connsiteY2" fmla="*/ 6858000 h 6858000"/>
              <a:gd name="connsiteX3" fmla="*/ 0 w 4804913"/>
              <a:gd name="connsiteY3" fmla="*/ 6858000 h 6858000"/>
              <a:gd name="connsiteX4" fmla="*/ 0 w 480491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913" h="6858000">
                <a:moveTo>
                  <a:pt x="0" y="0"/>
                </a:moveTo>
                <a:lnTo>
                  <a:pt x="1319842" y="0"/>
                </a:lnTo>
                <a:lnTo>
                  <a:pt x="48049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32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21D67-B3F1-49A8-019B-AC1DFBAD2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901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2EB67-E08E-9FCB-80AF-16A19342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90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37C2D-8B9F-06FC-1C45-7E50454A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7357" r="16782" b="10489"/>
          <a:stretch/>
        </p:blipFill>
        <p:spPr>
          <a:xfrm rot="16200000">
            <a:off x="1608083" y="504497"/>
            <a:ext cx="7525407" cy="56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26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2F04F-E541-A683-CDA6-27F1027D1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20760" r="13900" b="9200"/>
          <a:stretch/>
        </p:blipFill>
        <p:spPr>
          <a:xfrm rot="5400000">
            <a:off x="3321269" y="840827"/>
            <a:ext cx="6138042" cy="480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7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78032-F5BB-9834-943C-8E0B7D84D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0192" r="16283" b="6053"/>
          <a:stretch/>
        </p:blipFill>
        <p:spPr>
          <a:xfrm rot="16200000">
            <a:off x="3452650" y="-1665891"/>
            <a:ext cx="5822731" cy="100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13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0A4AC-15D3-EA34-4002-CD706BEF0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82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15E5DA-4CCD-C728-D8A8-7C5C078BA68F}"/>
              </a:ext>
            </a:extLst>
          </p:cNvPr>
          <p:cNvSpPr txBox="1"/>
          <p:nvPr/>
        </p:nvSpPr>
        <p:spPr>
          <a:xfrm>
            <a:off x="660399" y="594942"/>
            <a:ext cx="11176001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ID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: آقای محمد اکبری ، 82 ساله</a:t>
            </a:r>
            <a:endParaRPr lang="en-US" sz="2800" b="1" dirty="0">
              <a:solidFill>
                <a:schemeClr val="bg1"/>
              </a:solidFill>
              <a:cs typeface="B Compset" panose="00000400000000000000" pitchFamily="2" charset="-78"/>
            </a:endParaRP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C.C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: </a:t>
            </a: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Multiple </a:t>
            </a:r>
            <a:r>
              <a:rPr lang="en-US" sz="2800" b="1" dirty="0" err="1">
                <a:solidFill>
                  <a:schemeClr val="bg1"/>
                </a:solidFill>
                <a:cs typeface="B Compset" panose="00000400000000000000" pitchFamily="2" charset="-78"/>
              </a:rPr>
              <a:t>Truma</a:t>
            </a:r>
            <a:endParaRPr lang="fa-IR" sz="2800" b="1" dirty="0">
              <a:solidFill>
                <a:schemeClr val="bg1"/>
              </a:solidFill>
              <a:cs typeface="B Compset" panose="00000400000000000000" pitchFamily="2" charset="-78"/>
            </a:endParaRP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DOA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: 1402/3/07 </a:t>
            </a:r>
            <a:endParaRPr lang="en-US" sz="2800" b="1" dirty="0">
              <a:solidFill>
                <a:schemeClr val="bg1"/>
              </a:solidFill>
              <a:cs typeface="B Compset" panose="00000400000000000000" pitchFamily="2" charset="-78"/>
            </a:endParaRP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PI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: بیمار آقای 82 ساله با سابقه </a:t>
            </a: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DM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، </a:t>
            </a: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HTN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 و </a:t>
            </a: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BPH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 به دنبال برخورد خودرو با عابر پیاده دچار </a:t>
            </a: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M.T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 شده است و توسط </a:t>
            </a:r>
            <a:r>
              <a:rPr lang="en-US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EMS</a:t>
            </a:r>
            <a:r>
              <a:rPr lang="fa-IR" sz="2800" b="1" dirty="0">
                <a:solidFill>
                  <a:schemeClr val="bg1"/>
                </a:solidFill>
                <a:cs typeface="B Compset" panose="00000400000000000000" pitchFamily="2" charset="-78"/>
              </a:rPr>
              <a:t> به اورژانس منتقل شده است</a:t>
            </a:r>
            <a:endParaRPr lang="en-US" sz="2800" b="1" dirty="0">
              <a:solidFill>
                <a:schemeClr val="bg1"/>
              </a:solidFill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6792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15E5DA-4CCD-C728-D8A8-7C5C078BA68F}"/>
              </a:ext>
            </a:extLst>
          </p:cNvPr>
          <p:cNvSpPr txBox="1"/>
          <p:nvPr/>
        </p:nvSpPr>
        <p:spPr>
          <a:xfrm>
            <a:off x="4094482" y="118126"/>
            <a:ext cx="3810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Breathing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سمع ریه ها 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Clear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بود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SPO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2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= 93%</a:t>
            </a:r>
            <a:r>
              <a:rPr lang="fa-IR" sz="24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با اکسیژن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کاهش صدا نداشت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چست </a:t>
            </a:r>
            <a:r>
              <a:rPr lang="fa-IR" sz="28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تیوب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نداشت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تاکی پنه نبود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5233C-A682-D384-759A-65D2F473B5C3}"/>
              </a:ext>
            </a:extLst>
          </p:cNvPr>
          <p:cNvSpPr txBox="1"/>
          <p:nvPr/>
        </p:nvSpPr>
        <p:spPr>
          <a:xfrm>
            <a:off x="-523237" y="118126"/>
            <a:ext cx="4612642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Circulation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سیانوتیک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نبود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خونریزی فعال نداشت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BP = 130 / 80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PR = 98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FAST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منفی بود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مافل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شدن صدای قلبی نداشت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928AA-956C-AB4B-2C81-6B1B6C74F1C6}"/>
              </a:ext>
            </a:extLst>
          </p:cNvPr>
          <p:cNvSpPr txBox="1"/>
          <p:nvPr/>
        </p:nvSpPr>
        <p:spPr>
          <a:xfrm>
            <a:off x="7752083" y="120023"/>
            <a:ext cx="3810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Airway</a:t>
            </a:r>
            <a:endParaRPr lang="fa-IR" sz="2800" b="1" dirty="0">
              <a:solidFill>
                <a:prstClr val="white"/>
              </a:solidFill>
              <a:latin typeface="Calibri" panose="020F0502020204030204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بیمار </a:t>
            </a:r>
            <a:r>
              <a:rPr lang="fa-IR" sz="28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اینتوبه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نبود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کلار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گردنی نداشت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آمفیزم </a:t>
            </a:r>
            <a:r>
              <a:rPr lang="fa-IR" sz="28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زیرجلدی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نداشت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انحراف تراشه نداشت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سوختگی گردن نداشت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A3DA8-C7D0-DE48-6BDE-F4F4E7680F34}"/>
              </a:ext>
            </a:extLst>
          </p:cNvPr>
          <p:cNvSpPr txBox="1"/>
          <p:nvPr/>
        </p:nvSpPr>
        <p:spPr>
          <a:xfrm>
            <a:off x="4521199" y="4088444"/>
            <a:ext cx="704088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Disability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GCS: 15/15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مردمک ها </a:t>
            </a:r>
            <a:r>
              <a:rPr kumimoji="0" lang="fa-I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میدسایز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Reactive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به </a:t>
            </a: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نور بود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75562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15E5DA-4CCD-C728-D8A8-7C5C078BA68F}"/>
              </a:ext>
            </a:extLst>
          </p:cNvPr>
          <p:cNvSpPr txBox="1"/>
          <p:nvPr/>
        </p:nvSpPr>
        <p:spPr>
          <a:xfrm>
            <a:off x="1463040" y="290628"/>
            <a:ext cx="118364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V/S:</a:t>
            </a:r>
          </a:p>
          <a:p>
            <a:pPr marL="457200" marR="0" lvl="0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/>
                <a:cs typeface="B Compset" panose="00000400000000000000" pitchFamily="2" charset="-78"/>
              </a:rPr>
              <a:t>BP: 130 / 80</a:t>
            </a:r>
          </a:p>
          <a:p>
            <a:pPr marL="457200" marR="0" lvl="0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PR: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  <a:cs typeface="B Compset" panose="00000400000000000000" pitchFamily="2" charset="-78"/>
              </a:rPr>
              <a:t>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RR: 18</a:t>
            </a:r>
          </a:p>
          <a:p>
            <a:pPr marL="457200" marR="0" lvl="0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SPO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: 93%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51099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15E5DA-4CCD-C728-D8A8-7C5C078BA68F}"/>
              </a:ext>
            </a:extLst>
          </p:cNvPr>
          <p:cNvSpPr txBox="1"/>
          <p:nvPr/>
        </p:nvSpPr>
        <p:spPr>
          <a:xfrm>
            <a:off x="-812800" y="782320"/>
            <a:ext cx="118364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نکات مثبت در معاینه فیزیکی:</a:t>
            </a: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اکیموز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وسیع بر روی </a:t>
            </a: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هیپ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و </a:t>
            </a: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فمور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چپ</a:t>
            </a:r>
            <a:endParaRPr lang="en-US" sz="3200" b="1" dirty="0">
              <a:solidFill>
                <a:prstClr val="white"/>
              </a:solidFill>
              <a:latin typeface="Calibri" panose="020F0502020204030204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تندرنس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</a:t>
            </a: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هیپ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و </a:t>
            </a: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فمور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چپ</a:t>
            </a: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3200" b="1" dirty="0" err="1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تندرنس</a:t>
            </a:r>
            <a:r>
              <a:rPr lang="fa-IR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LLQ</a:t>
            </a:r>
          </a:p>
          <a:p>
            <a:pPr marL="457200" marR="0" lvl="0" indent="-45720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a-IR" sz="3200" b="1" dirty="0">
              <a:solidFill>
                <a:prstClr val="white"/>
              </a:solidFill>
              <a:latin typeface="Calibri" panose="020F0502020204030204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3525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928AA-956C-AB4B-2C81-6B1B6C74F1C6}"/>
              </a:ext>
            </a:extLst>
          </p:cNvPr>
          <p:cNvSpPr txBox="1"/>
          <p:nvPr/>
        </p:nvSpPr>
        <p:spPr>
          <a:xfrm>
            <a:off x="5394960" y="129639"/>
            <a:ext cx="6543045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اقدامات بدو ورود به اورژانس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IV Line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سرم و </a:t>
            </a:r>
            <a:r>
              <a:rPr kumimoji="0" lang="fa-I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هیدره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کردن با نرمال </a:t>
            </a:r>
            <a:r>
              <a:rPr kumimoji="0" lang="fa-I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سالین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آزمایشات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CBC, Bun, Cr, Na, K, BS, VBG, U/A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ECG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FAST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CXR  - PELVIC X RAY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Spiral Brain CT Scan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62031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15E5DA-4CCD-C728-D8A8-7C5C078BA68F}"/>
              </a:ext>
            </a:extLst>
          </p:cNvPr>
          <p:cNvSpPr txBox="1"/>
          <p:nvPr/>
        </p:nvSpPr>
        <p:spPr>
          <a:xfrm>
            <a:off x="1452880" y="1743508"/>
            <a:ext cx="11836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Amp ketorolac 30 mg  IV PRN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CXR </a:t>
            </a:r>
            <a:r>
              <a:rPr lang="fa-IR" sz="20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فردا صبح</a:t>
            </a:r>
            <a:endParaRPr lang="en-US" sz="2800" b="1" dirty="0">
              <a:solidFill>
                <a:prstClr val="white"/>
              </a:solidFill>
              <a:latin typeface="Calibri" panose="020F0502020204030204"/>
              <a:cs typeface="B Compset" panose="00000400000000000000" pitchFamily="2" charset="-7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white"/>
              </a:solidFill>
              <a:latin typeface="Calibri" panose="020F0502020204030204"/>
              <a:cs typeface="B Compset" panose="00000400000000000000" pitchFamily="2" charset="-7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2800" b="1" dirty="0">
              <a:solidFill>
                <a:prstClr val="white"/>
              </a:solidFill>
              <a:latin typeface="Calibri" panose="020F0502020204030204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8608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615E5DA-4CCD-C728-D8A8-7C5C078BA68F}"/>
              </a:ext>
            </a:extLst>
          </p:cNvPr>
          <p:cNvSpPr txBox="1"/>
          <p:nvPr/>
        </p:nvSpPr>
        <p:spPr>
          <a:xfrm>
            <a:off x="1463040" y="290628"/>
            <a:ext cx="118364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NPO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Serum 1/3  2/3  2000 CC / 24 h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Amp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Apotel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1 gr TDS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Am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p Pethidine 25g PRN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Amp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Plasil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  <a:cs typeface="B Compset" panose="00000400000000000000" pitchFamily="2" charset="-78"/>
              </a:rPr>
              <a:t>stat / PRN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فیزیوتراپی تنفسی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اسپیرومتری تشویقی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مشاوره سرویس محترم </a:t>
            </a:r>
            <a:r>
              <a:rPr kumimoji="0" lang="fa-I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Compset" panose="00000400000000000000" pitchFamily="2" charset="-78"/>
              </a:rPr>
              <a:t>نوروسرجری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56867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-1412" y="6154413"/>
            <a:ext cx="12193412" cy="703587"/>
          </a:xfrm>
          <a:prstGeom prst="rect">
            <a:avLst/>
          </a:prstGeom>
          <a:solidFill>
            <a:srgbClr val="3BB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9336D-0319-88A1-0AD5-54F15EFFF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203200"/>
            <a:ext cx="51435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66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249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Besmellah 1</vt:lpstr>
      <vt:lpstr>Wingdings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sadegh salehi pour</cp:lastModifiedBy>
  <cp:revision>68</cp:revision>
  <dcterms:created xsi:type="dcterms:W3CDTF">2021-02-02T13:00:56Z</dcterms:created>
  <dcterms:modified xsi:type="dcterms:W3CDTF">2023-07-18T23:19:35Z</dcterms:modified>
</cp:coreProperties>
</file>